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67" r:id="rId2"/>
    <p:sldId id="507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7" r:id="rId12"/>
    <p:sldId id="588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14"/>
    <a:srgbClr val="00B050"/>
    <a:srgbClr val="FFB500"/>
    <a:srgbClr val="7A7A7A"/>
    <a:srgbClr val="B3B3B3"/>
    <a:srgbClr val="F3F3F3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192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617586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67233" y="1540303"/>
            <a:ext cx="8229600" cy="3057334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Rule – IPRC, NPRO</a:t>
            </a:r>
          </a:p>
          <a:p>
            <a:pPr lvl="3"/>
            <a:r>
              <a:rPr lang="en-US" sz="1400" dirty="0" smtClean="0"/>
              <a:t>Mudharabah profit rate of 5%</a:t>
            </a:r>
          </a:p>
          <a:p>
            <a:pPr lvl="3"/>
            <a:r>
              <a:rPr lang="en-US" sz="1400" dirty="0" smtClean="0"/>
              <a:t>Interest based on pool reallocation</a:t>
            </a:r>
          </a:p>
          <a:p>
            <a:pPr lvl="3"/>
            <a:r>
              <a:rPr lang="en-US" sz="1400" dirty="0" smtClean="0"/>
              <a:t>Credit interest rate based on normal rule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Product – IPRC, NPRO</a:t>
            </a:r>
          </a:p>
          <a:p>
            <a:pPr lvl="3"/>
            <a:r>
              <a:rPr lang="en-US" sz="1400" dirty="0" smtClean="0"/>
              <a:t>Accrual frequency as daily</a:t>
            </a:r>
          </a:p>
          <a:p>
            <a:pPr lvl="3"/>
            <a:r>
              <a:rPr lang="en-US" sz="1400" dirty="0" smtClean="0"/>
              <a:t>Account level accrual</a:t>
            </a:r>
          </a:p>
          <a:p>
            <a:pPr lvl="3"/>
            <a:r>
              <a:rPr lang="en-US" sz="1400" dirty="0" smtClean="0"/>
              <a:t>Liquidation frequency as 1 month</a:t>
            </a:r>
          </a:p>
          <a:p>
            <a:pPr lvl="3"/>
            <a:r>
              <a:rPr lang="en-US" sz="1400" dirty="0" smtClean="0"/>
              <a:t>Payment method as bearing</a:t>
            </a:r>
          </a:p>
          <a:p>
            <a:pPr lvl="3"/>
            <a:r>
              <a:rPr lang="en-US" sz="1400" dirty="0" smtClean="0"/>
              <a:t>Defer liquidation of 6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0343" y="995048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</a:t>
            </a:r>
            <a:r>
              <a:rPr lang="en-US" smtClean="0"/>
              <a:t>Pack 14.1.0.0.0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384401"/>
          </a:xfrm>
        </p:spPr>
        <p:txBody>
          <a:bodyPr/>
          <a:lstStyle/>
          <a:p>
            <a:r>
              <a:rPr lang="en-US" dirty="0" smtClean="0"/>
              <a:t>Islamic Integrated Liquidity Management</a:t>
            </a:r>
            <a:endParaRPr lang="en-US" dirty="0"/>
          </a:p>
        </p:txBody>
      </p:sp>
      <p:pic>
        <p:nvPicPr>
          <p:cNvPr id="11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81" y="245538"/>
            <a:ext cx="7771752" cy="634679"/>
          </a:xfrm>
        </p:spPr>
        <p:txBody>
          <a:bodyPr/>
          <a:lstStyle/>
          <a:p>
            <a:r>
              <a:rPr lang="en-US" sz="2400" dirty="0" smtClean="0"/>
              <a:t>Accelerator Pack – Islamic Integrated liquidity management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0618" y="1380224"/>
            <a:ext cx="7771752" cy="1388613"/>
          </a:xfrm>
        </p:spPr>
        <p:txBody>
          <a:bodyPr/>
          <a:lstStyle/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Introduction</a:t>
            </a:r>
          </a:p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Products</a:t>
            </a:r>
          </a:p>
          <a:p>
            <a:pPr marL="501650" lvl="1" indent="-212725" defTabSz="914400" fontAlgn="base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1400" dirty="0" smtClean="0">
                <a:hlinkClick r:id="rId3" action="ppaction://hlinksldjump"/>
              </a:rPr>
              <a:t>ILM with header benefit</a:t>
            </a:r>
            <a:endParaRPr lang="en-US" sz="1400" dirty="0" smtClean="0"/>
          </a:p>
          <a:p>
            <a:pPr marL="501650" lvl="1" indent="-212725" defTabSz="914400" fontAlgn="base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1400" dirty="0" smtClean="0">
                <a:hlinkClick r:id="rId4" action="ppaction://hlinksldjump"/>
              </a:rPr>
              <a:t>ILM with pool and normal benefit</a:t>
            </a:r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4915" y="931491"/>
            <a:ext cx="34932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endParaRPr lang="en-US" b="1" dirty="0" smtClean="0">
              <a:ln w="0"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6" y="245539"/>
            <a:ext cx="8339653" cy="617586"/>
          </a:xfrm>
        </p:spPr>
        <p:txBody>
          <a:bodyPr/>
          <a:lstStyle/>
          <a:p>
            <a:r>
              <a:rPr lang="en-US" sz="2400" dirty="0" smtClean="0"/>
              <a:t>Accelerator Pack – Islamic Integrated liquidity management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15576" y="1352865"/>
            <a:ext cx="8229600" cy="1569798"/>
          </a:xfrm>
        </p:spPr>
        <p:txBody>
          <a:bodyPr/>
          <a:lstStyle/>
          <a:p>
            <a:pPr lvl="0">
              <a:buNone/>
            </a:pPr>
            <a:r>
              <a:rPr lang="en-US" sz="1600" dirty="0" smtClean="0"/>
              <a:t>This document describes the sample ILM products that are offered off-the-shelf</a:t>
            </a:r>
          </a:p>
          <a:p>
            <a:pPr lvl="0">
              <a:buNone/>
            </a:pPr>
            <a:endParaRPr lang="en-US" sz="1600" dirty="0" smtClean="0"/>
          </a:p>
          <a:p>
            <a:pPr lvl="0"/>
            <a:r>
              <a:rPr lang="en-US" sz="1600" dirty="0" smtClean="0"/>
              <a:t>Islamic ILM module of FLEXCUBE supports processing of products like,</a:t>
            </a:r>
          </a:p>
          <a:p>
            <a:pPr lvl="1"/>
            <a:r>
              <a:rPr lang="en-US" sz="1400" dirty="0" smtClean="0"/>
              <a:t>Pooling accounts</a:t>
            </a:r>
          </a:p>
          <a:p>
            <a:pPr lvl="1"/>
            <a:r>
              <a:rPr lang="en-US" sz="1400" dirty="0" smtClean="0"/>
              <a:t>Sweep accounts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1976" y="1020685"/>
            <a:ext cx="2058113" cy="3048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583404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59069" y="1351184"/>
            <a:ext cx="8229600" cy="2682431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This offering has all basic features that are needed for a corporate customer to open an account which could participate in the account structure. Moreover, it contributes its balance maintained in each account to a FUND in order to get the profit.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Features of Account class – IILMHA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Booking of deposit with pooling facility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The account will get the credit or debit interest as per the amount it contributed to its parent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9247" y="909591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26133"/>
          </a:xfrm>
        </p:spPr>
        <p:txBody>
          <a:bodyPr/>
          <a:lstStyle/>
          <a:p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</p:nvPr>
        </p:nvGraphicFramePr>
        <p:xfrm>
          <a:off x="505330" y="1428052"/>
          <a:ext cx="8229600" cy="308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4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/>
                        <a:t>Account class parameters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Limit check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Overdraft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receivable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Account statistics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Exclude Same Day Reversal Transactions from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Back period entry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charges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accrued profit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Debit credit advices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Posting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ATM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8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Available balance check required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Integrated liquidity management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calculation balance basis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Monthly average balance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Mudarabah fund id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IAFD10005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Cash reserve ratio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0881" y="972956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591949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67233" y="1617215"/>
            <a:ext cx="8229600" cy="2835144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Rule – IPHR</a:t>
            </a:r>
          </a:p>
          <a:p>
            <a:pPr lvl="3"/>
            <a:r>
              <a:rPr lang="en-US" sz="1400" dirty="0" smtClean="0"/>
              <a:t>Mudharabah profit rate of 5%</a:t>
            </a:r>
          </a:p>
          <a:p>
            <a:pPr lvl="3"/>
            <a:r>
              <a:rPr lang="en-US" sz="1400" dirty="0" smtClean="0"/>
              <a:t>Interest based on pool leader account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Product – IPHR</a:t>
            </a:r>
          </a:p>
          <a:p>
            <a:pPr lvl="3"/>
            <a:r>
              <a:rPr lang="en-US" sz="1400" dirty="0" smtClean="0"/>
              <a:t>Accrual frequency as daily</a:t>
            </a:r>
          </a:p>
          <a:p>
            <a:pPr lvl="3"/>
            <a:r>
              <a:rPr lang="en-US" sz="1400" dirty="0" smtClean="0"/>
              <a:t>Account level accrual</a:t>
            </a:r>
          </a:p>
          <a:p>
            <a:pPr lvl="3"/>
            <a:r>
              <a:rPr lang="en-US" sz="1400" dirty="0" smtClean="0"/>
              <a:t>Liquidation frequency as 1 month</a:t>
            </a:r>
          </a:p>
          <a:p>
            <a:pPr lvl="3"/>
            <a:r>
              <a:rPr lang="en-US" sz="1400" dirty="0" smtClean="0"/>
              <a:t>Payment method as bearing</a:t>
            </a:r>
          </a:p>
          <a:p>
            <a:pPr lvl="3"/>
            <a:r>
              <a:rPr lang="en-US" sz="1400" dirty="0" smtClean="0"/>
              <a:t>Defer liquidation of 6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252" y="1106144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60316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16340" y="1436642"/>
            <a:ext cx="8229600" cy="2195322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This offering has all  basic features that are needed for a corporate customer to open an account which could participate in the account structure either as a Parent or Child.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Features of Account class – IILMCH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Booking of deposit with sweep or pool facility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Integrated liquidated management option is enabled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9248" y="1029232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</p:nvPr>
        </p:nvGraphicFramePr>
        <p:xfrm>
          <a:off x="505330" y="1428053"/>
          <a:ext cx="8229600" cy="311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/>
                        <a:t>Account class parameters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Limit check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Overdraft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receivable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Account statistics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Exclude Same Day Reversal Transactions from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Back period entry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charges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accrued profit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Debit credit advices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Posting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ATM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Available balance check required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Integrated liquidity management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calculation balance basis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Monthly average balance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Mudarabah fund id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Cash reserve ratio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3790" y="1007140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8595</TotalTime>
  <Words>518</Words>
  <Application>Microsoft Office PowerPoint</Application>
  <PresentationFormat>On-screen Show (16:9)</PresentationFormat>
  <Paragraphs>129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Wingdings</vt:lpstr>
      <vt:lpstr>Oracle 2012</vt:lpstr>
      <vt:lpstr>PowerPoint Presentation</vt:lpstr>
      <vt:lpstr>Accelerator Pack 14.1.0.0.0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971</cp:revision>
  <cp:lastPrinted>2012-08-03T22:03:14Z</cp:lastPrinted>
  <dcterms:created xsi:type="dcterms:W3CDTF">2012-05-31T20:53:14Z</dcterms:created>
  <dcterms:modified xsi:type="dcterms:W3CDTF">2020-04-19T13:03:11Z</dcterms:modified>
</cp:coreProperties>
</file>